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447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029200"/>
            <a:ext cx="1752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029200"/>
            <a:ext cx="1295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WordArt 19"/>
          <p:cNvSpPr>
            <a:spLocks noChangeArrowheads="1" noChangeShapeType="1" noTextEdit="1"/>
          </p:cNvSpPr>
          <p:nvPr/>
        </p:nvSpPr>
        <p:spPr bwMode="auto">
          <a:xfrm>
            <a:off x="2171700" y="2881313"/>
            <a:ext cx="4800600" cy="14160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Unit 1: Local Environment</a:t>
            </a:r>
          </a:p>
        </p:txBody>
      </p:sp>
      <p:sp>
        <p:nvSpPr>
          <p:cNvPr id="5133" name="AutoShape 16" descr="Hiển thị IMG_13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4410670"/>
            <a:ext cx="883602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Period 4:A 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CLOSER LOOK 2</a:t>
            </a:r>
          </a:p>
        </p:txBody>
      </p:sp>
    </p:spTree>
    <p:extLst>
      <p:ext uri="{BB962C8B-B14F-4D97-AF65-F5344CB8AC3E}">
        <p14:creationId xmlns:p14="http://schemas.microsoft.com/office/powerpoint/2010/main" val="34466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2667000"/>
            <a:ext cx="75438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  <a:defRPr/>
            </a:pPr>
            <a:r>
              <a:rPr lang="en-US" sz="2000" dirty="0"/>
              <a:t>What is the meaning of the underlined verb phrases?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000" dirty="0"/>
              <a:t>2. Can each part of the verb phrase help you understand its meaning?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1752600" y="76200"/>
            <a:ext cx="5410200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Phrasal verbs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609600" y="609600"/>
            <a:ext cx="7848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/>
              <a:t>3. Read this part of the conversation from GETTING STARTED. Pay attention to the underlined part and answer the questions.</a:t>
            </a:r>
          </a:p>
        </p:txBody>
      </p:sp>
      <p:sp>
        <p:nvSpPr>
          <p:cNvPr id="6" name="Rounded Rectangular Callout 5"/>
          <p:cNvSpPr/>
          <p:nvPr/>
        </p:nvSpPr>
        <p:spPr>
          <a:xfrm rot="5400000">
            <a:off x="4802187" y="-1525587"/>
            <a:ext cx="454025" cy="6096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2003425" y="1339850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Wow! When did your grandparents </a:t>
            </a:r>
            <a:r>
              <a:rPr lang="en-US" b="1" u="sng" dirty="0">
                <a:solidFill>
                  <a:schemeClr val="bg1"/>
                </a:solidFill>
              </a:rPr>
              <a:t>set up</a:t>
            </a:r>
            <a:r>
              <a:rPr lang="en-US" b="1" dirty="0">
                <a:solidFill>
                  <a:schemeClr val="bg1"/>
                </a:solidFill>
              </a:rPr>
              <a:t> this workshop?</a:t>
            </a:r>
          </a:p>
        </p:txBody>
      </p:sp>
      <p:sp>
        <p:nvSpPr>
          <p:cNvPr id="10" name="Rounded Rectangular Callout 9"/>
          <p:cNvSpPr/>
          <p:nvPr/>
        </p:nvSpPr>
        <p:spPr>
          <a:xfrm rot="5400000">
            <a:off x="4686300" y="-800100"/>
            <a:ext cx="685800" cy="6096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00" name="TextBox 10"/>
          <p:cNvSpPr txBox="1">
            <a:spLocks noChangeArrowheads="1"/>
          </p:cNvSpPr>
          <p:nvPr/>
        </p:nvSpPr>
        <p:spPr bwMode="auto">
          <a:xfrm>
            <a:off x="1981200" y="1944688"/>
            <a:ext cx="6019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My great-grandparents started it, not my grandparents. Then my grandparents </a:t>
            </a:r>
            <a:r>
              <a:rPr lang="en-US" b="1" u="sng" dirty="0">
                <a:solidFill>
                  <a:schemeClr val="bg1"/>
                </a:solidFill>
              </a:rPr>
              <a:t>took over</a:t>
            </a:r>
            <a:r>
              <a:rPr lang="en-US" b="1" dirty="0">
                <a:solidFill>
                  <a:schemeClr val="bg1"/>
                </a:solidFill>
              </a:rPr>
              <a:t> the business.</a:t>
            </a:r>
          </a:p>
        </p:txBody>
      </p:sp>
      <p:sp>
        <p:nvSpPr>
          <p:cNvPr id="8201" name="TextBox 11"/>
          <p:cNvSpPr txBox="1">
            <a:spLocks noChangeArrowheads="1"/>
          </p:cNvSpPr>
          <p:nvPr/>
        </p:nvSpPr>
        <p:spPr bwMode="auto">
          <a:xfrm>
            <a:off x="381000" y="11430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Mi:</a:t>
            </a:r>
          </a:p>
        </p:txBody>
      </p:sp>
      <p:sp>
        <p:nvSpPr>
          <p:cNvPr id="8202" name="TextBox 12"/>
          <p:cNvSpPr txBox="1">
            <a:spLocks noChangeArrowheads="1"/>
          </p:cNvSpPr>
          <p:nvPr/>
        </p:nvSpPr>
        <p:spPr bwMode="auto">
          <a:xfrm>
            <a:off x="381000" y="1828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Phong: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0" y="3163888"/>
            <a:ext cx="7620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FF0000"/>
                </a:solidFill>
              </a:rPr>
              <a:t>- set </a:t>
            </a:r>
            <a:r>
              <a:rPr lang="en-US" sz="2000" dirty="0">
                <a:solidFill>
                  <a:srgbClr val="FF0000"/>
                </a:solidFill>
              </a:rPr>
              <a:t>up: start something (a business, an organization, etc.)</a:t>
            </a:r>
          </a:p>
          <a:p>
            <a:pPr eaLnBrk="1" hangingPunct="1"/>
            <a:r>
              <a:rPr lang="en-US" sz="2000" dirty="0" smtClean="0">
                <a:solidFill>
                  <a:srgbClr val="FF0000"/>
                </a:solidFill>
              </a:rPr>
              <a:t>- take </a:t>
            </a:r>
            <a:r>
              <a:rPr lang="en-US" sz="2000" dirty="0">
                <a:solidFill>
                  <a:srgbClr val="FF0000"/>
                </a:solidFill>
              </a:rPr>
              <a:t>over: take control of something (a business, an organization, etc</a:t>
            </a:r>
            <a:r>
              <a:rPr lang="en-US" sz="2000" dirty="0" smtClean="0">
                <a:solidFill>
                  <a:srgbClr val="FF0000"/>
                </a:solidFill>
              </a:rPr>
              <a:t>.)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16280" y="4764088"/>
            <a:ext cx="822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No, the individual words in the verb phrase do not help with comprehension. This is why they are sometimes considered difficult.</a:t>
            </a:r>
          </a:p>
        </p:txBody>
      </p:sp>
    </p:spTree>
    <p:extLst>
      <p:ext uri="{BB962C8B-B14F-4D97-AF65-F5344CB8AC3E}">
        <p14:creationId xmlns:p14="http://schemas.microsoft.com/office/powerpoint/2010/main" val="360924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83503"/>
            <a:ext cx="9067800" cy="698652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/>
              <a:t>A phrasal verb is a verb combined with a particle such as </a:t>
            </a:r>
            <a:r>
              <a:rPr lang="en-US" sz="2800" i="1" dirty="0"/>
              <a:t>back, in, on, off, through, up, </a:t>
            </a:r>
            <a:r>
              <a:rPr lang="en-US" sz="2800" dirty="0"/>
              <a:t>etc. When a particle is added to the verb, the phrasal verb usually has a special meaning.</a:t>
            </a:r>
          </a:p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Example: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get up (get out of bed)</a:t>
            </a:r>
          </a:p>
          <a:p>
            <a:pPr eaLnBrk="1" hangingPunct="1"/>
            <a:r>
              <a:rPr lang="en-US" sz="2800" dirty="0"/>
              <a:t>find out (get information)</a:t>
            </a:r>
            <a:br>
              <a:rPr lang="en-US" sz="2800" dirty="0"/>
            </a:br>
            <a:r>
              <a:rPr lang="en-US" sz="2800" dirty="0"/>
              <a:t>bring out (publish/launch)</a:t>
            </a:r>
            <a:br>
              <a:rPr lang="en-US" sz="2800" dirty="0"/>
            </a:br>
            <a:r>
              <a:rPr lang="en-US" sz="2800" dirty="0"/>
              <a:t>look through (read)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Note: A verb can go with two particles.</a:t>
            </a:r>
            <a:br>
              <a:rPr lang="en-US" sz="2800" dirty="0"/>
            </a:br>
            <a:r>
              <a:rPr lang="en-US" sz="2800" dirty="0">
                <a:solidFill>
                  <a:srgbClr val="0000FF"/>
                </a:solidFill>
              </a:rPr>
              <a:t>Example:</a:t>
            </a:r>
          </a:p>
          <a:p>
            <a:pPr eaLnBrk="1" hangingPunct="1"/>
            <a:r>
              <a:rPr lang="en-US" sz="2800" dirty="0"/>
              <a:t>keep up with (stay equal with)</a:t>
            </a:r>
          </a:p>
          <a:p>
            <a:pPr eaLnBrk="1" hangingPunct="1"/>
            <a:r>
              <a:rPr lang="en-US" sz="2800" dirty="0"/>
              <a:t>look forward to (be thinking with pleasure about something to come)</a:t>
            </a:r>
            <a:br>
              <a:rPr lang="en-US" sz="2800" dirty="0"/>
            </a:br>
            <a:r>
              <a:rPr lang="en-US" sz="2800" dirty="0"/>
              <a:t>run out of (have no more of)</a:t>
            </a:r>
          </a:p>
        </p:txBody>
      </p:sp>
    </p:spTree>
    <p:extLst>
      <p:ext uri="{BB962C8B-B14F-4D97-AF65-F5344CB8AC3E}">
        <p14:creationId xmlns:p14="http://schemas.microsoft.com/office/powerpoint/2010/main" val="174453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32401"/>
              </p:ext>
            </p:extLst>
          </p:nvPr>
        </p:nvGraphicFramePr>
        <p:xfrm>
          <a:off x="76200" y="57168"/>
          <a:ext cx="9067800" cy="6800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                             Phrasal verbs</a:t>
                      </a: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1. pass down: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truyền lại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2. live on : sống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nhờ vào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3. deal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with: xử lí , giải quyết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4. close down :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ngừng hoạt động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5. face up to: đối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mặt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6. get on with: hòa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hợp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7. come back: trở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về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8. turn down: từ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chối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00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174625" y="228600"/>
            <a:ext cx="8763000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/>
              <a:t>4. Match the phrasal verbs in A with their meaning in B.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960108"/>
              </p:ext>
            </p:extLst>
          </p:nvPr>
        </p:nvGraphicFramePr>
        <p:xfrm>
          <a:off x="174625" y="660083"/>
          <a:ext cx="8763000" cy="4114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5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 pass down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a. stop doing business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live on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b. have  a friendly relationship with somebody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 deal</a:t>
                      </a:r>
                      <a:r>
                        <a:rPr lang="en-US" sz="2400" baseline="0" dirty="0" smtClean="0"/>
                        <a:t> with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c. transfer from one generation to the next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close down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d. reject or refuse something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face up to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e.</a:t>
                      </a:r>
                      <a:r>
                        <a:rPr lang="en-US" sz="2400" baseline="0" dirty="0" smtClean="0"/>
                        <a:t> return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 get on with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f. take action to solve a problem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 come back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g. have enough money to live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 turn down</a:t>
                      </a:r>
                      <a:endParaRPr lang="en-US" sz="24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h. accept, deal with</a:t>
                      </a:r>
                      <a:endParaRPr lang="en-US" sz="24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5507038"/>
          <a:ext cx="6096000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04" name="TextBox 7"/>
          <p:cNvSpPr txBox="1">
            <a:spLocks noChangeArrowheads="1"/>
          </p:cNvSpPr>
          <p:nvPr/>
        </p:nvSpPr>
        <p:spPr bwMode="auto">
          <a:xfrm>
            <a:off x="533400" y="5029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/>
              <a:t>Key:</a:t>
            </a:r>
          </a:p>
        </p:txBody>
      </p:sp>
    </p:spTree>
    <p:extLst>
      <p:ext uri="{BB962C8B-B14F-4D97-AF65-F5344CB8AC3E}">
        <p14:creationId xmlns:p14="http://schemas.microsoft.com/office/powerpoint/2010/main" val="346055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304800" y="228600"/>
            <a:ext cx="8534400" cy="8302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5. Complete each sentence using the correct form of phrasal verb in 4. You don’t need to use all the verbs.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571625"/>
            <a:ext cx="84582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  <a:defRPr/>
            </a:pPr>
            <a:r>
              <a:rPr lang="en-US" sz="2400" dirty="0"/>
              <a:t>We must __________ the reality that our handicrafts are in competition with those of other villages.</a:t>
            </a:r>
          </a:p>
          <a:p>
            <a:pPr eaLnBrk="1" hangingPunct="1">
              <a:defRPr/>
            </a:pPr>
            <a:r>
              <a:rPr lang="en-US" sz="2400" dirty="0"/>
              <a:t>2. I invited her to join our trip to Trang An. But she __________  my invitation.</a:t>
            </a:r>
          </a:p>
          <a:p>
            <a:pPr eaLnBrk="1" hangingPunct="1">
              <a:defRPr/>
            </a:pPr>
            <a:r>
              <a:rPr lang="en-US" sz="2400" dirty="0"/>
              <a:t>3. The craft of basket weaving is usually __________ </a:t>
            </a:r>
            <a:r>
              <a:rPr lang="en-US" sz="2400" dirty="0" smtClean="0"/>
              <a:t>       from </a:t>
            </a:r>
            <a:r>
              <a:rPr lang="en-US" sz="2400" dirty="0"/>
              <a:t>generation to generation.  </a:t>
            </a:r>
          </a:p>
          <a:p>
            <a:pPr eaLnBrk="1" hangingPunct="1">
              <a:defRPr/>
            </a:pPr>
            <a:r>
              <a:rPr lang="en-US" sz="2400" dirty="0"/>
              <a:t>4. Do you think we can __________ selling silk scarves as souvenirs?</a:t>
            </a:r>
          </a:p>
          <a:p>
            <a:pPr eaLnBrk="1" hangingPunct="1">
              <a:defRPr/>
            </a:pPr>
            <a:r>
              <a:rPr lang="en-US" sz="2400" dirty="0"/>
              <a:t>5. They had to __________ the museum because it’s no longer a place of interest.</a:t>
            </a:r>
          </a:p>
          <a:p>
            <a:pPr eaLnBrk="1" hangingPunct="1">
              <a:defRPr/>
            </a:pPr>
            <a:r>
              <a:rPr lang="en-US" sz="2400" dirty="0"/>
              <a:t>6. What time __________  you __________  from the trip last night?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79588" y="1537018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face up to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90055" y="2247901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turned down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57800" y="2845593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passed down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52128" y="3783330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live on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099628" y="4305300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close down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32088" y="5257800"/>
            <a:ext cx="60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0000"/>
                </a:solidFill>
              </a:rPr>
              <a:t>did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04628" y="516636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FF0000"/>
                </a:solidFill>
              </a:rPr>
              <a:t>come </a:t>
            </a:r>
            <a:r>
              <a:rPr lang="en-US" sz="2400" dirty="0" smtClean="0">
                <a:solidFill>
                  <a:srgbClr val="FF0000"/>
                </a:solidFill>
              </a:rPr>
              <a:t>back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1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381000" y="304800"/>
            <a:ext cx="8382000" cy="83026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/>
              <a:t>6. Complete the second sentence so that it has a similar meaning to the first sentence, using the word given.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8534400" cy="4894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  <a:defRPr/>
            </a:pPr>
            <a:r>
              <a:rPr lang="en-US" sz="2400" dirty="0"/>
              <a:t>Where did you get the information about Disneyland Resort? </a:t>
            </a:r>
            <a:r>
              <a:rPr lang="en-US" sz="2400" i="1" dirty="0"/>
              <a:t>find</a:t>
            </a:r>
          </a:p>
          <a:p>
            <a:pPr eaLnBrk="1" hangingPunct="1">
              <a:defRPr/>
            </a:pPr>
            <a:r>
              <a:rPr lang="en-US" sz="2400" dirty="0"/>
              <a:t>- Where _________________________________________</a:t>
            </a:r>
          </a:p>
          <a:p>
            <a:pPr eaLnBrk="1" hangingPunct="1">
              <a:defRPr/>
            </a:pPr>
            <a:r>
              <a:rPr lang="en-US" sz="2400" dirty="0"/>
              <a:t>2.  What time did you get out of bed this morning? </a:t>
            </a:r>
            <a:r>
              <a:rPr lang="en-US" sz="2400" i="1" dirty="0"/>
              <a:t>up</a:t>
            </a:r>
          </a:p>
          <a:p>
            <a:pPr eaLnBrk="1" hangingPunct="1">
              <a:defRPr/>
            </a:pPr>
            <a:r>
              <a:rPr lang="en-US" sz="2400" dirty="0"/>
              <a:t>- When__________________________________________</a:t>
            </a:r>
          </a:p>
          <a:p>
            <a:pPr marL="342900" indent="-342900" eaLnBrk="1" hangingPunct="1">
              <a:buFontTx/>
              <a:buAutoNum type="arabicPeriod" startAt="3"/>
              <a:defRPr/>
            </a:pPr>
            <a:r>
              <a:rPr lang="en-US" sz="2400" dirty="0"/>
              <a:t>I’ll read this leaflet to see what activities are organised at this attraction. </a:t>
            </a:r>
            <a:r>
              <a:rPr lang="en-US" sz="2400" i="1" dirty="0"/>
              <a:t>look</a:t>
            </a:r>
          </a:p>
          <a:p>
            <a:pPr eaLnBrk="1" hangingPunct="1">
              <a:defRPr/>
            </a:pPr>
            <a:r>
              <a:rPr lang="en-US" sz="2400" dirty="0"/>
              <a:t>- I’ll ____________________________________________</a:t>
            </a:r>
          </a:p>
          <a:p>
            <a:pPr marL="342900" indent="-342900" eaLnBrk="1" hangingPunct="1">
              <a:buFontTx/>
              <a:buAutoNum type="arabicPeriod" startAt="4"/>
              <a:defRPr/>
            </a:pPr>
            <a:r>
              <a:rPr lang="en-US" sz="2400" dirty="0"/>
              <a:t>They’re going to publish a guidebook to different beauty spots in Viet Nam. </a:t>
            </a:r>
            <a:r>
              <a:rPr lang="en-US" sz="2400" i="1" dirty="0"/>
              <a:t>out</a:t>
            </a:r>
          </a:p>
          <a:p>
            <a:pPr eaLnBrk="1" hangingPunct="1">
              <a:defRPr/>
            </a:pPr>
            <a:r>
              <a:rPr lang="en-US" sz="2400" dirty="0"/>
              <a:t>- They’re ________________________________________</a:t>
            </a:r>
          </a:p>
          <a:p>
            <a:pPr marL="342900" indent="-342900" eaLnBrk="1" hangingPunct="1">
              <a:buFontTx/>
              <a:buAutoNum type="arabicPeriod" startAt="5"/>
              <a:defRPr/>
            </a:pPr>
            <a:r>
              <a:rPr lang="en-US" sz="2400" dirty="0"/>
              <a:t>I’m thinking with pleasure about the weekend! </a:t>
            </a:r>
            <a:r>
              <a:rPr lang="en-US" sz="2400" i="1" dirty="0"/>
              <a:t>forward</a:t>
            </a:r>
          </a:p>
          <a:p>
            <a:pPr eaLnBrk="1" hangingPunct="1">
              <a:defRPr/>
            </a:pPr>
            <a:r>
              <a:rPr lang="en-US" sz="2400" dirty="0"/>
              <a:t>- I’m____________________________________________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0" y="2205038"/>
            <a:ext cx="609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FF0000"/>
                </a:solidFill>
              </a:rPr>
              <a:t>did you find out about Disneyland Resort?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2935288"/>
            <a:ext cx="609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FF0000"/>
                </a:solidFill>
              </a:rPr>
              <a:t>did you get up this morning?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4092575"/>
            <a:ext cx="876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0000"/>
                </a:solidFill>
              </a:rPr>
              <a:t>look through this leaflet to see what activities are organised at this attraction.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00200" y="5170488"/>
            <a:ext cx="716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i="1">
                <a:solidFill>
                  <a:srgbClr val="FF0000"/>
                </a:solidFill>
              </a:rPr>
              <a:t>going to bring out a guidebook to different beautyspots in VN.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66800" y="5862638"/>
            <a:ext cx="609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FF0000"/>
                </a:solidFill>
              </a:rPr>
              <a:t>looking forward to the weekend!</a:t>
            </a:r>
          </a:p>
        </p:txBody>
      </p:sp>
    </p:spTree>
    <p:extLst>
      <p:ext uri="{BB962C8B-B14F-4D97-AF65-F5344CB8AC3E}">
        <p14:creationId xmlns:p14="http://schemas.microsoft.com/office/powerpoint/2010/main" val="375908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647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tet</dc:creator>
  <cp:lastModifiedBy>Admin</cp:lastModifiedBy>
  <cp:revision>1</cp:revision>
  <dcterms:created xsi:type="dcterms:W3CDTF">2006-08-16T00:00:00Z</dcterms:created>
  <dcterms:modified xsi:type="dcterms:W3CDTF">2021-09-30T08:23:34Z</dcterms:modified>
</cp:coreProperties>
</file>